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89" r:id="rId5"/>
    <p:sldId id="283" r:id="rId6"/>
    <p:sldId id="285" r:id="rId7"/>
    <p:sldId id="282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4" r:id="rId21"/>
    <p:sldId id="279" r:id="rId22"/>
    <p:sldId id="286" r:id="rId23"/>
    <p:sldId id="278" r:id="rId24"/>
    <p:sldId id="287" r:id="rId25"/>
    <p:sldId id="288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23" autoAdjust="0"/>
  </p:normalViewPr>
  <p:slideViewPr>
    <p:cSldViewPr>
      <p:cViewPr varScale="1">
        <p:scale>
          <a:sx n="107" d="100"/>
          <a:sy n="107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0DDA9-3924-4818-882F-BE7891065294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01D35-1FCD-434C-9396-107FF8B4057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660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Focus for today</a:t>
            </a:r>
          </a:p>
          <a:p>
            <a:endParaRPr lang="en-AU" dirty="0" smtClean="0"/>
          </a:p>
          <a:p>
            <a:r>
              <a:rPr lang="en-AU" dirty="0" smtClean="0"/>
              <a:t>Mostly we will talk about number 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1D35-1FCD-434C-9396-107FF8B4057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8946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Who wants to know?  (2 mins)</a:t>
            </a:r>
          </a:p>
          <a:p>
            <a:pPr>
              <a:buFontTx/>
              <a:buChar char="-"/>
            </a:pPr>
            <a:r>
              <a:rPr lang="en-AU" dirty="0" smtClean="0"/>
              <a:t>Case worker</a:t>
            </a:r>
          </a:p>
          <a:p>
            <a:pPr>
              <a:buFontTx/>
              <a:buChar char="-"/>
            </a:pPr>
            <a:r>
              <a:rPr lang="en-AU" baseline="0" dirty="0" smtClean="0"/>
              <a:t> next agency he goes to</a:t>
            </a:r>
          </a:p>
          <a:p>
            <a:pPr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D24-8049-4175-8717-5E2F54D96AF7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33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Who wants to</a:t>
            </a:r>
            <a:r>
              <a:rPr lang="en-AU" baseline="0" dirty="0" smtClean="0"/>
              <a:t> know this?  (2 mins)</a:t>
            </a:r>
          </a:p>
          <a:p>
            <a:pPr>
              <a:buFontTx/>
              <a:buChar char="-"/>
            </a:pPr>
            <a:r>
              <a:rPr lang="en-AU" baseline="0" dirty="0" smtClean="0"/>
              <a:t> Program manager</a:t>
            </a:r>
          </a:p>
          <a:p>
            <a:pPr>
              <a:buFontTx/>
              <a:buChar char="-"/>
            </a:pPr>
            <a:r>
              <a:rPr lang="en-AU" baseline="0" dirty="0" smtClean="0"/>
              <a:t>Centre manager</a:t>
            </a:r>
          </a:p>
          <a:p>
            <a:pPr>
              <a:buFontTx/>
              <a:buChar char="-"/>
            </a:pPr>
            <a:r>
              <a:rPr lang="en-AU" baseline="0" dirty="0" err="1" smtClean="0"/>
              <a:t>Funder</a:t>
            </a:r>
            <a:endParaRPr lang="en-AU" baseline="0" dirty="0" smtClean="0"/>
          </a:p>
          <a:p>
            <a:pPr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D24-8049-4175-8717-5E2F54D96AF7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132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Who wants to know?   (2 mins)</a:t>
            </a:r>
          </a:p>
          <a:p>
            <a:r>
              <a:rPr lang="en-AU" dirty="0" smtClean="0"/>
              <a:t>Centre manager – allocation of resources across seasons; report to </a:t>
            </a:r>
            <a:r>
              <a:rPr lang="en-AU" dirty="0" err="1" smtClean="0"/>
              <a:t>funders</a:t>
            </a:r>
            <a:r>
              <a:rPr lang="en-AU" dirty="0" smtClean="0"/>
              <a:t>;</a:t>
            </a:r>
            <a:r>
              <a:rPr lang="en-AU" baseline="0" dirty="0" smtClean="0"/>
              <a:t> determine efficiency</a:t>
            </a:r>
          </a:p>
          <a:p>
            <a:endParaRPr lang="en-AU" baseline="0" dirty="0" smtClean="0"/>
          </a:p>
          <a:p>
            <a:r>
              <a:rPr lang="en-AU" baseline="0" dirty="0" smtClean="0"/>
              <a:t>Evaluator – link program attendance with outcome.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Go back to table 1 – what extra value could data be?  (5 mins)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D24-8049-4175-8717-5E2F54D96AF7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054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Show spreadsheet results – discuss anomalies of distance – new questions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D24-8049-4175-8717-5E2F54D96AF7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317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Show legal centres</a:t>
            </a:r>
            <a:r>
              <a:rPr lang="en-AU" baseline="0" dirty="0" smtClean="0"/>
              <a:t> in a region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D24-8049-4175-8717-5E2F54D96AF7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7030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Show legal centres</a:t>
            </a:r>
            <a:r>
              <a:rPr lang="en-AU" baseline="0" dirty="0" smtClean="0"/>
              <a:t> – and employment, </a:t>
            </a:r>
            <a:r>
              <a:rPr lang="en-AU" baseline="0" dirty="0" err="1" smtClean="0"/>
              <a:t>centrelink</a:t>
            </a:r>
            <a:r>
              <a:rPr lang="en-AU" baseline="0" dirty="0" smtClean="0"/>
              <a:t>  - Ask them – what else would you want to know?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1D35-1FCD-434C-9396-107FF8B40578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8072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D24-8049-4175-8717-5E2F54D96AF7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4979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1D35-1FCD-434C-9396-107FF8B40578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620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  <a:p>
            <a:endParaRPr lang="en-AU" baseline="0" dirty="0" smtClean="0"/>
          </a:p>
          <a:p>
            <a:r>
              <a:rPr lang="en-AU" dirty="0" smtClean="0"/>
              <a:t>Emphasis</a:t>
            </a:r>
            <a:r>
              <a:rPr lang="en-AU" baseline="0" dirty="0" smtClean="0"/>
              <a:t>e that we want to be able to OBSERVE this behaviour -  before and after.  It is not perception. </a:t>
            </a:r>
          </a:p>
          <a:p>
            <a:endParaRPr lang="en-AU" baseline="0" dirty="0" smtClean="0"/>
          </a:p>
          <a:p>
            <a:r>
              <a:rPr lang="en-AU" dirty="0" smtClean="0"/>
              <a:t>Can be measured with pre and post surveys of actions</a:t>
            </a:r>
            <a:r>
              <a:rPr lang="en-AU" baseline="0" dirty="0" smtClean="0"/>
              <a:t> or beliefs.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D24-8049-4175-8717-5E2F54D96AF7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745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It will probably be info in case files.  How can you turn data into information?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1D35-1FCD-434C-9396-107FF8B40578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896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sz="1200" dirty="0" smtClean="0"/>
              <a:t>Underpinning belief that lack of legal representation breeches social justice, human rights</a:t>
            </a:r>
          </a:p>
          <a:p>
            <a:endParaRPr lang="en-AU" dirty="0" smtClean="0"/>
          </a:p>
          <a:p>
            <a:r>
              <a:rPr lang="en-AU" dirty="0" smtClean="0"/>
              <a:t>Tell a story</a:t>
            </a:r>
            <a:r>
              <a:rPr lang="en-AU" baseline="0" dirty="0" smtClean="0"/>
              <a:t> about the change you saw in a client  - in last month</a:t>
            </a:r>
          </a:p>
          <a:p>
            <a:r>
              <a:rPr lang="en-AU" baseline="0" dirty="0" smtClean="0"/>
              <a:t>(pick 2)     </a:t>
            </a:r>
          </a:p>
          <a:p>
            <a:endParaRPr lang="en-AU" baseline="0" dirty="0" smtClean="0"/>
          </a:p>
          <a:p>
            <a:r>
              <a:rPr lang="en-AU" baseline="0" dirty="0" smtClean="0"/>
              <a:t>Is legal service an end in itself – or a means to an end (eg food, shelter, employment) </a:t>
            </a:r>
          </a:p>
          <a:p>
            <a:endParaRPr lang="en-AU" baseline="0" dirty="0" smtClean="0"/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1D35-1FCD-434C-9396-107FF8B4057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229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This</a:t>
            </a:r>
            <a:r>
              <a:rPr lang="en-AU" baseline="0" dirty="0" smtClean="0"/>
              <a:t> is more than satisfaction with the service</a:t>
            </a:r>
          </a:p>
          <a:p>
            <a:endParaRPr lang="en-AU" baseline="0" dirty="0" smtClean="0"/>
          </a:p>
          <a:p>
            <a:r>
              <a:rPr lang="en-AU" baseline="0" dirty="0" smtClean="0"/>
              <a:t>It includes client and those around the client eg family, professionals/ practitioners.      What do they think has been the benefit?</a:t>
            </a:r>
          </a:p>
          <a:p>
            <a:endParaRPr lang="en-AU" baseline="0" dirty="0" smtClean="0"/>
          </a:p>
          <a:p>
            <a:endParaRPr lang="en-AU" baseline="0" dirty="0" smtClean="0"/>
          </a:p>
          <a:p>
            <a:endParaRPr lang="en-AU" baseline="0" dirty="0" smtClean="0"/>
          </a:p>
          <a:p>
            <a:endParaRPr lang="en-AU" baseline="0" dirty="0" smtClean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D24-8049-4175-8717-5E2F54D96AF7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09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Features – client</a:t>
            </a:r>
            <a:r>
              <a:rPr lang="en-AU" baseline="0" dirty="0" smtClean="0"/>
              <a:t> features, service or practitioner features, context features.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1D35-1FCD-434C-9396-107FF8B40578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28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BC2E-0D8A-4A6C-9DA6-15C7C107099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244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This is the intervention – or our service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1D35-1FCD-434C-9396-107FF8B4057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21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Org</a:t>
            </a:r>
            <a:r>
              <a:rPr lang="en-AU" baseline="0" dirty="0" smtClean="0"/>
              <a:t> level -   up and down </a:t>
            </a:r>
          </a:p>
          <a:p>
            <a:r>
              <a:rPr lang="en-AU" baseline="0" dirty="0" smtClean="0"/>
              <a:t>Individual level using examples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1D35-1FCD-434C-9396-107FF8B4057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29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We often complain that we don’t have any data – and we see it as</a:t>
            </a:r>
            <a:r>
              <a:rPr lang="en-AU" baseline="0" dirty="0" smtClean="0"/>
              <a:t> a huge cost to get.  We envisage the grand database that will do everything. </a:t>
            </a:r>
          </a:p>
          <a:p>
            <a:r>
              <a:rPr lang="en-AU" baseline="0" dirty="0" smtClean="0"/>
              <a:t>But under our noses there are sources of data that are potentially very valuable, and may just need a small adjustment to be extremely valuable.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Activity:  Work in pairs or individually.  5 minutes to think about internal data sets that could be used.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D24-8049-4175-8717-5E2F54D96AF7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71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Don’t wait for your data to be perfect.</a:t>
            </a:r>
            <a:r>
              <a:rPr lang="en-AU" baseline="0" dirty="0" smtClean="0"/>
              <a:t>  Using it will increase its value and will make people want to get it to be accurate.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01D35-1FCD-434C-9396-107FF8B4057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28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1 min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D24-8049-4175-8717-5E2F54D96AF7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62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2 mins (show</a:t>
            </a:r>
            <a:r>
              <a:rPr lang="en-AU" baseline="0" dirty="0" smtClean="0"/>
              <a:t> excel spreadsheet)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A4D24-8049-4175-8717-5E2F54D96AF7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20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CA838F-6052-4F76-9987-DC26B34C1D9E}" type="datetimeFigureOut">
              <a:rPr lang="en-US" smtClean="0"/>
              <a:pPr/>
              <a:t>03-Apr-14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832FB7-E3E9-4A31-B912-3007C1BF654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ce.qld.gov.au/justice-services/victims-of-crime/information-for-agencies/research-and-statistic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qld.gov.au/department-strategies" TargetMode="External"/><Relationship Id="rId5" Type="http://schemas.openxmlformats.org/officeDocument/2006/relationships/hyperlink" Target="http://lmip.gov.au/" TargetMode="External"/><Relationship Id="rId4" Type="http://schemas.openxmlformats.org/officeDocument/2006/relationships/hyperlink" Target="http://www.abs.gov.au/censu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unityinfo.org.a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4313" y="1500188"/>
            <a:ext cx="8929687" cy="1470025"/>
          </a:xfrm>
        </p:spPr>
        <p:txBody>
          <a:bodyPr>
            <a:normAutofit/>
          </a:bodyPr>
          <a:lstStyle/>
          <a:p>
            <a:r>
              <a:rPr lang="en-AU" sz="3800" b="1" dirty="0" smtClean="0"/>
              <a:t>Are we making the change we want</a:t>
            </a:r>
            <a:r>
              <a:rPr lang="en-AU" b="1" dirty="0" smtClean="0"/>
              <a:t>?</a:t>
            </a:r>
            <a:r>
              <a:rPr lang="en-AU" dirty="0"/>
              <a:t/>
            </a:r>
            <a:br>
              <a:rPr lang="en-AU" dirty="0"/>
            </a:br>
            <a:r>
              <a:rPr lang="en-AU" sz="3200" dirty="0" smtClean="0"/>
              <a:t>How do we know? How do we show?</a:t>
            </a:r>
            <a:endParaRPr lang="en-AU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1649" y="2970213"/>
            <a:ext cx="8244408" cy="2257425"/>
          </a:xfrm>
        </p:spPr>
        <p:txBody>
          <a:bodyPr>
            <a:normAutofit lnSpcReduction="10000"/>
          </a:bodyPr>
          <a:lstStyle/>
          <a:p>
            <a:pPr marL="109728" indent="0" algn="l">
              <a:buNone/>
            </a:pPr>
            <a:endParaRPr lang="en-AU" dirty="0" smtClean="0"/>
          </a:p>
          <a:p>
            <a:pPr algn="l"/>
            <a:r>
              <a:rPr lang="en-AU" sz="2400" dirty="0" smtClean="0"/>
              <a:t>Dr Marion Norton</a:t>
            </a:r>
          </a:p>
          <a:p>
            <a:pPr algn="l"/>
            <a:r>
              <a:rPr lang="en-AU" sz="2400" dirty="0" smtClean="0"/>
              <a:t>Brentyn Parkin 		</a:t>
            </a:r>
            <a:endParaRPr lang="en-AU" dirty="0" smtClean="0"/>
          </a:p>
          <a:p>
            <a:pPr marL="109728" indent="0">
              <a:buNone/>
            </a:pPr>
            <a:endParaRPr lang="en-AU" dirty="0" smtClean="0"/>
          </a:p>
          <a:p>
            <a:pPr marL="109728" indent="0">
              <a:buNone/>
            </a:pPr>
            <a:r>
              <a:rPr lang="en-AU" dirty="0" smtClean="0"/>
              <a:t>March 2014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392909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INFORMATION IS POWER</a:t>
            </a:r>
            <a:endParaRPr lang="en-A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981296"/>
            <a:ext cx="1249853" cy="55418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28112"/>
            <a:ext cx="2173857" cy="707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643998" cy="3741636"/>
          </a:xfrm>
        </p:spPr>
        <p:txBody>
          <a:bodyPr>
            <a:normAutofit/>
          </a:bodyPr>
          <a:lstStyle/>
          <a:p>
            <a:pPr algn="l"/>
            <a:r>
              <a:rPr lang="en-AU" b="1" dirty="0" smtClean="0"/>
              <a:t>The challenge:</a:t>
            </a:r>
            <a:r>
              <a:rPr lang="en-AU" i="1" dirty="0" smtClean="0"/>
              <a:t> </a:t>
            </a:r>
            <a:r>
              <a:rPr lang="en-AU" dirty="0" smtClean="0"/>
              <a:t>to stop clients repeating programs</a:t>
            </a:r>
          </a:p>
          <a:p>
            <a:pPr algn="l"/>
            <a:endParaRPr lang="en-AU" dirty="0" smtClean="0"/>
          </a:p>
          <a:p>
            <a:pPr marL="271463" lvl="1" indent="-271463" algn="l">
              <a:buFont typeface="Arial" pitchFamily="34" charset="0"/>
              <a:buChar char="•"/>
            </a:pPr>
            <a:r>
              <a:rPr lang="en-AU" sz="2400" dirty="0" smtClean="0"/>
              <a:t>no staff time to enter data</a:t>
            </a:r>
          </a:p>
          <a:p>
            <a:pPr algn="l">
              <a:buFont typeface="Arial" pitchFamily="34" charset="0"/>
              <a:buChar char="•"/>
            </a:pPr>
            <a:r>
              <a:rPr lang="en-AU" dirty="0" smtClean="0"/>
              <a:t>  </a:t>
            </a:r>
            <a:r>
              <a:rPr lang="en-AU" sz="2400" dirty="0" smtClean="0"/>
              <a:t>clients with limited literacy </a:t>
            </a:r>
          </a:p>
          <a:p>
            <a:pPr algn="l">
              <a:buFont typeface="Arial" pitchFamily="34" charset="0"/>
              <a:buChar char="•"/>
            </a:pPr>
            <a:r>
              <a:rPr lang="en-AU" sz="2400" dirty="0" smtClean="0"/>
              <a:t>  need for privacy</a:t>
            </a:r>
          </a:p>
          <a:p>
            <a:pPr marL="271463" indent="-271463" algn="l">
              <a:buFont typeface="Arial" pitchFamily="34" charset="0"/>
              <a:buChar char="•"/>
            </a:pPr>
            <a:r>
              <a:rPr lang="en-AU" sz="2400" dirty="0" smtClean="0"/>
              <a:t>OHS requirement to know who is onsite – various types of venues</a:t>
            </a:r>
          </a:p>
          <a:p>
            <a:pPr algn="l">
              <a:buFont typeface="Arial" pitchFamily="34" charset="0"/>
              <a:buChar char="•"/>
            </a:pPr>
            <a:endParaRPr lang="en-AU" dirty="0" smtClean="0"/>
          </a:p>
          <a:p>
            <a:pPr marL="742950" indent="-742950" algn="l">
              <a:buFont typeface="Arial" pitchFamily="34" charset="0"/>
              <a:buChar char="•"/>
            </a:pPr>
            <a:endParaRPr lang="en-AU" dirty="0" smtClean="0"/>
          </a:p>
          <a:p>
            <a:pPr marL="742950" indent="-742950" algn="l"/>
            <a:endParaRPr lang="en-AU" sz="4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08266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AU" sz="2800" dirty="0" smtClean="0"/>
              <a:t>Step 3: Make the most out of operational data</a:t>
            </a:r>
          </a:p>
          <a:p>
            <a:pPr algn="l"/>
            <a:r>
              <a:rPr lang="en-AU" sz="2800" dirty="0" smtClean="0"/>
              <a:t>A case study: Service linker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2282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 smtClean="0"/>
              <a:t>Service Linker: Data collected and shared 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Statistical linkage key (unique identifier)</a:t>
            </a:r>
          </a:p>
          <a:p>
            <a:r>
              <a:rPr lang="en-AU" sz="2400" dirty="0" smtClean="0"/>
              <a:t>Date and time</a:t>
            </a:r>
          </a:p>
          <a:p>
            <a:r>
              <a:rPr lang="en-AU" sz="2400" dirty="0" smtClean="0"/>
              <a:t>Post code </a:t>
            </a:r>
          </a:p>
          <a:p>
            <a:r>
              <a:rPr lang="en-AU" sz="2400" dirty="0" smtClean="0"/>
              <a:t>Program attended</a:t>
            </a:r>
          </a:p>
          <a:p>
            <a:r>
              <a:rPr lang="en-AU" sz="2400" dirty="0" smtClean="0"/>
              <a:t>Organisation name</a:t>
            </a:r>
          </a:p>
          <a:p>
            <a:endParaRPr lang="en-AU" dirty="0" smtClean="0"/>
          </a:p>
          <a:p>
            <a:pPr>
              <a:buNone/>
            </a:pPr>
            <a:r>
              <a:rPr lang="en-AU" dirty="0" smtClean="0"/>
              <a:t>What information can we gather from the data?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 smtClean="0"/>
              <a:t>Primary purpose of the data: Client 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Which programs has XX attended?  </a:t>
            </a:r>
          </a:p>
          <a:p>
            <a:r>
              <a:rPr lang="en-AU" sz="2400" dirty="0" smtClean="0"/>
              <a:t>Has s/he attended regularly – the whole course?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SO</a:t>
            </a:r>
          </a:p>
          <a:p>
            <a:pPr marL="892175" indent="-892175">
              <a:buNone/>
            </a:pPr>
            <a:r>
              <a:rPr lang="en-AU" sz="2400" dirty="0" smtClean="0"/>
              <a:t>a.	What does the client need to do next to be work ready most efficiently?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OR</a:t>
            </a:r>
          </a:p>
          <a:p>
            <a:pPr marL="892175" indent="-892175">
              <a:buNone/>
            </a:pPr>
            <a:endParaRPr lang="en-AU" sz="2400" dirty="0" smtClean="0"/>
          </a:p>
          <a:p>
            <a:pPr marL="892175" indent="-892175">
              <a:buNone/>
            </a:pPr>
            <a:r>
              <a:rPr lang="en-AU" sz="2400" dirty="0" smtClean="0"/>
              <a:t>b. 	Does limited attendance need to be addressed? 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 smtClean="0"/>
              <a:t>Secondary purpose: Program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154234"/>
          </a:xfrm>
        </p:spPr>
        <p:txBody>
          <a:bodyPr/>
          <a:lstStyle/>
          <a:p>
            <a:endParaRPr lang="en-AU" sz="2400" dirty="0" smtClean="0"/>
          </a:p>
          <a:p>
            <a:r>
              <a:rPr lang="en-AU" sz="2400" dirty="0" smtClean="0"/>
              <a:t>Patterns of program attendance –</a:t>
            </a:r>
          </a:p>
          <a:p>
            <a:pPr>
              <a:buNone/>
            </a:pPr>
            <a:r>
              <a:rPr lang="en-AU" sz="2400" dirty="0" smtClean="0"/>
              <a:t>	-	frequency by day/ time</a:t>
            </a:r>
          </a:p>
          <a:p>
            <a:pPr>
              <a:buNone/>
            </a:pPr>
            <a:r>
              <a:rPr lang="en-AU" sz="2400" dirty="0" smtClean="0"/>
              <a:t>	-	duration of attendance in a program</a:t>
            </a:r>
          </a:p>
          <a:p>
            <a:pPr>
              <a:buNone/>
            </a:pPr>
            <a:r>
              <a:rPr lang="en-AU" sz="2400" dirty="0" smtClean="0"/>
              <a:t>	-	age, gender attending</a:t>
            </a:r>
          </a:p>
          <a:p>
            <a:pPr>
              <a:buNone/>
            </a:pPr>
            <a:r>
              <a:rPr lang="en-AU" sz="2400" dirty="0" smtClean="0"/>
              <a:t>	-	distance travelled</a:t>
            </a:r>
          </a:p>
          <a:p>
            <a:r>
              <a:rPr lang="en-AU" sz="2400" dirty="0" smtClean="0"/>
              <a:t>Who is the program attracting or retaining? </a:t>
            </a:r>
          </a:p>
          <a:p>
            <a:r>
              <a:rPr lang="en-AU" sz="2400" dirty="0" smtClean="0"/>
              <a:t>Are we getting the whole target group</a:t>
            </a:r>
            <a:r>
              <a:rPr lang="en-AU" dirty="0" smtClean="0"/>
              <a:t>?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1" dirty="0" smtClean="0"/>
              <a:t>Secondary purpose: Organisation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400" dirty="0" smtClean="0"/>
          </a:p>
          <a:p>
            <a:r>
              <a:rPr lang="en-AU" sz="2400" dirty="0" smtClean="0"/>
              <a:t>How many people have attended/ completed  each employment program?</a:t>
            </a:r>
          </a:p>
          <a:p>
            <a:r>
              <a:rPr lang="en-AU" sz="2400" dirty="0" smtClean="0"/>
              <a:t>Which programs are more popular?</a:t>
            </a:r>
          </a:p>
          <a:p>
            <a:r>
              <a:rPr lang="en-AU" sz="2400" dirty="0" smtClean="0"/>
              <a:t>Comparisons by time (quarter)</a:t>
            </a:r>
          </a:p>
          <a:p>
            <a:r>
              <a:rPr lang="en-AU" sz="2400" dirty="0" smtClean="0"/>
              <a:t>Comparisons by demographics</a:t>
            </a:r>
          </a:p>
          <a:p>
            <a:r>
              <a:rPr lang="en-AU" sz="2400" dirty="0" smtClean="0"/>
              <a:t>Efficiency: Cost per throughput by client factors</a:t>
            </a:r>
          </a:p>
          <a:p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Link to other client data eg employment record in case file</a:t>
            </a:r>
          </a:p>
          <a:p>
            <a:pPr marL="0" indent="0">
              <a:buNone/>
            </a:pPr>
            <a:r>
              <a:rPr lang="en-AU" sz="2400" dirty="0" smtClean="0"/>
              <a:t>Longitudinal data on a sample of clients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2400" dirty="0" smtClean="0"/>
              <a:t>a. The client </a:t>
            </a:r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r>
              <a:rPr lang="en-AU" sz="2400" dirty="0" smtClean="0"/>
              <a:t>Convert client addresses to </a:t>
            </a:r>
            <a:r>
              <a:rPr lang="en-AU" sz="2400" dirty="0" err="1" smtClean="0"/>
              <a:t>Google</a:t>
            </a:r>
            <a:r>
              <a:rPr lang="en-AU" sz="2400" dirty="0" smtClean="0"/>
              <a:t> maps.</a:t>
            </a:r>
          </a:p>
          <a:p>
            <a:pPr>
              <a:buNone/>
            </a:pPr>
            <a:endParaRPr lang="en-AU" sz="2400" dirty="0" smtClean="0"/>
          </a:p>
          <a:p>
            <a:pPr>
              <a:buNone/>
            </a:pPr>
            <a:r>
              <a:rPr lang="en-AU" sz="2400" dirty="0" smtClean="0"/>
              <a:t>Find out:</a:t>
            </a:r>
          </a:p>
          <a:p>
            <a:r>
              <a:rPr lang="en-AU" sz="2400" dirty="0" smtClean="0"/>
              <a:t>How far does your client have to walk?</a:t>
            </a:r>
          </a:p>
          <a:p>
            <a:r>
              <a:rPr lang="en-AU" sz="2400" dirty="0" smtClean="0"/>
              <a:t>How close is the bus or train?</a:t>
            </a:r>
          </a:p>
          <a:p>
            <a:r>
              <a:rPr lang="en-AU" sz="2400" dirty="0" smtClean="0"/>
              <a:t>What services are close by?</a:t>
            </a:r>
            <a:endParaRPr lang="en-AU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 – Visualize your data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66838" y="1484313"/>
            <a:ext cx="7777162" cy="28892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lnSpcReduction="10000"/>
          </a:bodyPr>
          <a:lstStyle/>
          <a:p>
            <a:pPr algn="r"/>
            <a:r>
              <a:rPr lang="en-AU" sz="1400" dirty="0" smtClean="0">
                <a:solidFill>
                  <a:schemeClr val="bg1"/>
                </a:solidFill>
              </a:rPr>
              <a:t>My Community Directory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8484"/>
            <a:ext cx="6261323" cy="443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800" dirty="0" smtClean="0"/>
              <a:t>b. Your sector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60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6" b="1"/>
          <a:stretch/>
        </p:blipFill>
        <p:spPr bwMode="auto">
          <a:xfrm>
            <a:off x="-50253" y="2132856"/>
            <a:ext cx="9194253" cy="35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5462" y="1484784"/>
            <a:ext cx="7776864" cy="2880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400" dirty="0" smtClean="0">
                <a:solidFill>
                  <a:schemeClr val="bg1"/>
                </a:solidFill>
              </a:rPr>
              <a:t>Open Data (Brisbane City Council) My Community Directory &amp; Westside Community Services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800" dirty="0" smtClean="0"/>
              <a:t>c. Links to other services</a:t>
            </a:r>
            <a:endParaRPr lang="en-US" sz="28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66838" y="1484313"/>
            <a:ext cx="7777162" cy="2889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n-AU" sz="1400" dirty="0" smtClean="0">
                <a:solidFill>
                  <a:schemeClr val="bg1"/>
                </a:solidFill>
              </a:rPr>
              <a:t>Open Data</a:t>
            </a:r>
          </a:p>
        </p:txBody>
      </p:sp>
    </p:spTree>
    <p:extLst>
      <p:ext uri="{BB962C8B-B14F-4D97-AF65-F5344CB8AC3E}">
        <p14:creationId xmlns:p14="http://schemas.microsoft.com/office/powerpoint/2010/main" val="5042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06908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Step 5: Use external data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85000" lnSpcReduction="20000"/>
          </a:bodyPr>
          <a:lstStyle/>
          <a:p>
            <a:r>
              <a:rPr lang="en-AU" sz="2600" dirty="0" smtClean="0">
                <a:latin typeface="Arial" pitchFamily="34" charset="0"/>
                <a:cs typeface="Arial" pitchFamily="34" charset="0"/>
                <a:hlinkClick r:id="rId3"/>
              </a:rPr>
              <a:t>http://www.justice.qld.gov.au/justice-services/victims-of-crime/information-for-agencies/research-and-statistics</a:t>
            </a:r>
            <a:endParaRPr lang="en-AU" sz="2600" dirty="0" smtClean="0">
              <a:latin typeface="Arial" pitchFamily="34" charset="0"/>
              <a:cs typeface="Arial" pitchFamily="34" charset="0"/>
            </a:endParaRPr>
          </a:p>
          <a:p>
            <a:endParaRPr lang="en-A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2600" dirty="0" smtClean="0">
                <a:latin typeface="Arial" pitchFamily="34" charset="0"/>
                <a:cs typeface="Arial" pitchFamily="34" charset="0"/>
              </a:rPr>
              <a:t>Office of Economic and Statistical Research (Qld state government)</a:t>
            </a:r>
          </a:p>
          <a:p>
            <a:r>
              <a:rPr lang="en-AU" sz="2600" dirty="0" smtClean="0">
                <a:latin typeface="Arial" pitchFamily="34" charset="0"/>
                <a:cs typeface="Arial" pitchFamily="34" charset="0"/>
              </a:rPr>
              <a:t>COMSIS </a:t>
            </a:r>
          </a:p>
          <a:p>
            <a:r>
              <a:rPr lang="en-AU" sz="2600" dirty="0" smtClean="0">
                <a:latin typeface="Arial" pitchFamily="34" charset="0"/>
                <a:cs typeface="Arial" pitchFamily="34" charset="0"/>
              </a:rPr>
              <a:t>ABS census data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online </a:t>
            </a:r>
            <a:r>
              <a:rPr lang="en-AU" sz="2400" dirty="0" smtClean="0">
                <a:hlinkClick r:id="rId4"/>
              </a:rPr>
              <a:t>http://www.abs.gov.au/census</a:t>
            </a: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ABS reports – release notifications 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Labour Market Information Portal </a:t>
            </a:r>
            <a:r>
              <a:rPr lang="en-AU" sz="2400" dirty="0" smtClean="0">
                <a:hlinkClick r:id="rId5"/>
              </a:rPr>
              <a:t>http://lmip.gov.au/</a:t>
            </a:r>
            <a:endParaRPr lang="en-AU" sz="2400" dirty="0" smtClean="0"/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Registers eg ASIC, Business registers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Annual reports, budget papers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Open data </a:t>
            </a:r>
            <a:r>
              <a:rPr lang="en-AU" sz="2400" dirty="0" smtClean="0">
                <a:cs typeface="Arial" pitchFamily="34" charset="0"/>
                <a:hlinkClick r:id="rId6"/>
              </a:rPr>
              <a:t>https://data.qld.gov.au/department-strategies</a:t>
            </a:r>
            <a:endParaRPr lang="en-AU" sz="2400" dirty="0" smtClean="0">
              <a:cs typeface="Arial" pitchFamily="34" charset="0"/>
            </a:endParaRPr>
          </a:p>
          <a:p>
            <a:r>
              <a:rPr lang="en-AU" sz="2400" dirty="0" smtClean="0"/>
              <a:t>Specialist newsletters eg </a:t>
            </a:r>
            <a:r>
              <a:rPr lang="en-AU" sz="2400" dirty="0" err="1" smtClean="0"/>
              <a:t>ProBono</a:t>
            </a:r>
            <a:r>
              <a:rPr lang="en-AU" sz="2400" dirty="0" smtClean="0"/>
              <a:t>, ARACY</a:t>
            </a:r>
          </a:p>
          <a:p>
            <a:r>
              <a:rPr lang="en-AU" sz="2400" dirty="0" smtClean="0"/>
              <a:t>My Community Directory – Community Information Support Service</a:t>
            </a:r>
          </a:p>
          <a:p>
            <a:pPr lvl="3"/>
            <a:endParaRPr lang="en-AU" dirty="0" smtClean="0"/>
          </a:p>
          <a:p>
            <a:pPr lvl="2"/>
            <a:endParaRPr lang="en-AU" dirty="0" smtClean="0"/>
          </a:p>
          <a:p>
            <a:pPr lvl="2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065315"/>
          </a:xfrm>
        </p:spPr>
        <p:txBody>
          <a:bodyPr>
            <a:normAutofit/>
          </a:bodyPr>
          <a:lstStyle/>
          <a:p>
            <a:r>
              <a:rPr lang="en-AU" sz="2600" dirty="0" smtClean="0">
                <a:cs typeface="Arial" pitchFamily="34" charset="0"/>
              </a:rPr>
              <a:t>Data needs analysis to make it useable information</a:t>
            </a:r>
          </a:p>
          <a:p>
            <a:r>
              <a:rPr lang="en-AU" sz="2600" dirty="0" smtClean="0">
                <a:cs typeface="Arial" pitchFamily="34" charset="0"/>
              </a:rPr>
              <a:t>Pay attention to the data definitions,  scope, sample size</a:t>
            </a:r>
          </a:p>
          <a:p>
            <a:r>
              <a:rPr lang="en-AU" sz="2600" dirty="0" smtClean="0">
                <a:cs typeface="Arial" pitchFamily="34" charset="0"/>
              </a:rPr>
              <a:t>Test the aggregate assumptions on the ground </a:t>
            </a:r>
          </a:p>
          <a:p>
            <a:pPr>
              <a:buNone/>
            </a:pPr>
            <a:r>
              <a:rPr lang="en-AU" sz="2600" dirty="0" smtClean="0">
                <a:cs typeface="Arial" pitchFamily="34" charset="0"/>
              </a:rPr>
              <a:t>	eg number of vulnerable people  - but how many people actually need assistance in an emergency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Take care with external data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Know the change we want to see</a:t>
            </a:r>
          </a:p>
          <a:p>
            <a:pPr marL="914400" lvl="1" indent="-514350">
              <a:buNone/>
            </a:pPr>
            <a:r>
              <a:rPr lang="en-AU" i="1" dirty="0" smtClean="0"/>
              <a:t>	What does it look like when it works?</a:t>
            </a:r>
          </a:p>
          <a:p>
            <a:pPr marL="914400" lvl="1" indent="-514350">
              <a:buNone/>
            </a:pPr>
            <a:endParaRPr lang="en-AU" i="1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Know what we are doing to get there</a:t>
            </a:r>
          </a:p>
          <a:p>
            <a:pPr marL="914400" lvl="1" indent="-514350">
              <a:buNone/>
            </a:pPr>
            <a:r>
              <a:rPr lang="en-AU" dirty="0" smtClean="0"/>
              <a:t>	</a:t>
            </a:r>
            <a:r>
              <a:rPr lang="en-AU" i="1" dirty="0" smtClean="0"/>
              <a:t>What are the features of our intervention?</a:t>
            </a:r>
          </a:p>
          <a:p>
            <a:pPr marL="914400" lvl="1" indent="-514350">
              <a:buNone/>
            </a:pP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Know what data we need and where to get it</a:t>
            </a:r>
          </a:p>
          <a:p>
            <a:pPr marL="914400" lvl="1" indent="-374650">
              <a:tabLst>
                <a:tab pos="989013" algn="l"/>
                <a:tab pos="1708150" algn="l"/>
              </a:tabLst>
            </a:pPr>
            <a:r>
              <a:rPr lang="en-AU" dirty="0"/>
              <a:t>	</a:t>
            </a:r>
            <a:r>
              <a:rPr lang="en-AU" i="1" dirty="0" smtClean="0"/>
              <a:t>Make the most of data around you</a:t>
            </a:r>
          </a:p>
          <a:p>
            <a:pPr marL="914400" lvl="1" indent="-374650">
              <a:tabLst>
                <a:tab pos="989013" algn="l"/>
                <a:tab pos="1708150" algn="l"/>
              </a:tabLst>
            </a:pPr>
            <a:r>
              <a:rPr lang="en-AU" i="1" dirty="0"/>
              <a:t>	</a:t>
            </a:r>
            <a:r>
              <a:rPr lang="en-AU" i="1" dirty="0" smtClean="0"/>
              <a:t>Include observed change of behaviour and what people think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evaluation checklist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r>
              <a:rPr lang="en-AU" dirty="0" smtClean="0"/>
              <a:t>Inputs		</a:t>
            </a:r>
            <a:r>
              <a:rPr lang="en-AU" b="1" dirty="0" smtClean="0">
                <a:sym typeface="Symbol"/>
              </a:rPr>
              <a:t>	</a:t>
            </a:r>
            <a:r>
              <a:rPr lang="en-AU" dirty="0" smtClean="0">
                <a:sym typeface="Symbol"/>
              </a:rPr>
              <a:t>($, time, staff, space)</a:t>
            </a:r>
            <a:endParaRPr lang="en-AU" dirty="0" smtClean="0"/>
          </a:p>
          <a:p>
            <a:r>
              <a:rPr lang="en-AU" dirty="0" smtClean="0"/>
              <a:t>Throughputs 	</a:t>
            </a:r>
            <a:r>
              <a:rPr lang="en-AU" b="1" dirty="0" smtClean="0">
                <a:sym typeface="Symbol"/>
              </a:rPr>
              <a:t>	</a:t>
            </a:r>
            <a:r>
              <a:rPr lang="en-AU" dirty="0" smtClean="0">
                <a:sym typeface="Symbol"/>
              </a:rPr>
              <a:t>(client activity)</a:t>
            </a:r>
          </a:p>
          <a:p>
            <a:r>
              <a:rPr lang="en-AU" dirty="0" smtClean="0">
                <a:sym typeface="Symbol"/>
              </a:rPr>
              <a:t>Outputs</a:t>
            </a:r>
            <a:r>
              <a:rPr lang="en-AU" b="1" dirty="0" smtClean="0">
                <a:sym typeface="Symbol"/>
              </a:rPr>
              <a:t> 			</a:t>
            </a:r>
            <a:r>
              <a:rPr lang="en-AU" dirty="0" smtClean="0">
                <a:sym typeface="Symbol"/>
              </a:rPr>
              <a:t>(drop-outs, closures)</a:t>
            </a:r>
          </a:p>
          <a:p>
            <a:endParaRPr lang="en-AU" dirty="0" smtClean="0">
              <a:sym typeface="Symbol"/>
            </a:endParaRPr>
          </a:p>
          <a:p>
            <a:r>
              <a:rPr lang="en-AU" dirty="0" smtClean="0">
                <a:sym typeface="Symbol"/>
              </a:rPr>
              <a:t>But – how do we know if the service is doing what it is mean to?</a:t>
            </a:r>
          </a:p>
          <a:p>
            <a:r>
              <a:rPr lang="en-AU" dirty="0" smtClean="0">
                <a:sym typeface="Symbol"/>
              </a:rPr>
              <a:t>What is our social impact?</a:t>
            </a:r>
          </a:p>
          <a:p>
            <a:r>
              <a:rPr lang="en-AU" dirty="0" smtClean="0">
                <a:sym typeface="Symbol"/>
              </a:rPr>
              <a:t>We need “evidence”:</a:t>
            </a:r>
          </a:p>
          <a:p>
            <a:pPr lvl="1"/>
            <a:r>
              <a:rPr lang="en-AU" dirty="0" smtClean="0">
                <a:sym typeface="Symbol"/>
              </a:rPr>
              <a:t>Change in client behaviour</a:t>
            </a:r>
          </a:p>
          <a:p>
            <a:pPr lvl="1"/>
            <a:r>
              <a:rPr lang="en-AU" dirty="0" smtClean="0">
                <a:sym typeface="Symbol"/>
              </a:rPr>
              <a:t>Opinions of informed observers and participants </a:t>
            </a:r>
          </a:p>
          <a:p>
            <a:endParaRPr lang="en-AU" dirty="0" smtClean="0">
              <a:sym typeface="Symbol"/>
            </a:endParaRPr>
          </a:p>
          <a:p>
            <a:endParaRPr lang="en-AU" b="1" dirty="0" smtClean="0">
              <a:sym typeface="Symbol"/>
            </a:endParaRP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Step 6: Gather the missing data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686800" cy="4768865"/>
          </a:xfrm>
        </p:spPr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en-AU" sz="2400" b="1" dirty="0" smtClean="0"/>
              <a:t>Vulnerable people get heard, have equal access, make decisions</a:t>
            </a:r>
          </a:p>
          <a:p>
            <a:pPr marL="457200" lvl="1" indent="-457200">
              <a:defRPr/>
            </a:pPr>
            <a:endParaRPr lang="en-AU" sz="2400" dirty="0" smtClean="0"/>
          </a:p>
          <a:p>
            <a:pPr marL="457200" lvl="1" indent="-457200" algn="ctr">
              <a:buNone/>
              <a:defRPr/>
            </a:pPr>
            <a:r>
              <a:rPr lang="en-AU" sz="2400" dirty="0" smtClean="0"/>
              <a:t>What does this look like? </a:t>
            </a:r>
          </a:p>
          <a:p>
            <a:pPr marL="457200" lvl="1" indent="-457200" algn="ctr">
              <a:buNone/>
              <a:defRPr/>
            </a:pPr>
            <a:endParaRPr lang="en-AU" sz="2400" dirty="0" smtClean="0"/>
          </a:p>
          <a:p>
            <a:pPr marL="201168" indent="-457200" algn="ctr">
              <a:buNone/>
              <a:defRPr/>
            </a:pPr>
            <a:endParaRPr lang="en-AU" sz="2800" dirty="0" smtClean="0"/>
          </a:p>
          <a:p>
            <a:pPr marL="457200" lvl="1" indent="-457200">
              <a:defRPr/>
            </a:pPr>
            <a:endParaRPr lang="en-AU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</a:t>
            </a:r>
            <a:r>
              <a:rPr lang="en-US" dirty="0" err="1" smtClean="0"/>
              <a:t>behaviour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3500462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Financial</a:t>
            </a:r>
          </a:p>
          <a:p>
            <a:r>
              <a:rPr lang="en-AU" dirty="0" smtClean="0"/>
              <a:t>Housing, health </a:t>
            </a:r>
          </a:p>
          <a:p>
            <a:r>
              <a:rPr lang="en-AU" dirty="0" smtClean="0"/>
              <a:t>Relationships, connections, belonging</a:t>
            </a:r>
          </a:p>
          <a:p>
            <a:r>
              <a:rPr lang="en-AU" dirty="0" smtClean="0"/>
              <a:t>Safety, security</a:t>
            </a:r>
          </a:p>
          <a:p>
            <a:r>
              <a:rPr lang="en-AU" dirty="0" smtClean="0"/>
              <a:t>Freedom</a:t>
            </a:r>
          </a:p>
          <a:p>
            <a:r>
              <a:rPr lang="en-AU" dirty="0" smtClean="0"/>
              <a:t>Reputation, self-worth, being believed </a:t>
            </a:r>
          </a:p>
          <a:p>
            <a:r>
              <a:rPr lang="en-AU" dirty="0" smtClean="0"/>
              <a:t>Inclusion  </a:t>
            </a:r>
          </a:p>
          <a:p>
            <a:endParaRPr lang="en-AU" dirty="0" smtClean="0"/>
          </a:p>
          <a:p>
            <a:r>
              <a:rPr lang="en-AU" dirty="0" smtClean="0"/>
              <a:t>Use checklists, case studies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impacts of legal help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285860"/>
            <a:ext cx="7632848" cy="4000528"/>
          </a:xfrm>
        </p:spPr>
        <p:txBody>
          <a:bodyPr>
            <a:normAutofit/>
          </a:bodyPr>
          <a:lstStyle/>
          <a:p>
            <a:pPr marL="914400" indent="-914400" algn="l">
              <a:buFont typeface="Arial" pitchFamily="34" charset="0"/>
              <a:buChar char="•"/>
            </a:pPr>
            <a:endParaRPr lang="en-AU" sz="2800" b="1" dirty="0" smtClean="0"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AU" sz="2800" dirty="0" smtClean="0">
                <a:cs typeface="Arial" pitchFamily="34" charset="0"/>
              </a:rPr>
              <a:t>What changes do people report</a:t>
            </a:r>
          </a:p>
          <a:p>
            <a:pPr marL="457200" indent="-457200" algn="l"/>
            <a:r>
              <a:rPr lang="en-AU" sz="2800" dirty="0" smtClean="0">
                <a:cs typeface="Arial" pitchFamily="34" charset="0"/>
              </a:rPr>
              <a:t>	-	was the person heard?</a:t>
            </a:r>
          </a:p>
          <a:p>
            <a:pPr marL="457200" indent="-457200" algn="l"/>
            <a:r>
              <a:rPr lang="en-AU" sz="2800" dirty="0" smtClean="0">
                <a:cs typeface="Arial" pitchFamily="34" charset="0"/>
              </a:rPr>
              <a:t>	-	did they have equal access?</a:t>
            </a:r>
          </a:p>
          <a:p>
            <a:pPr marL="457200" indent="-457200" algn="l"/>
            <a:r>
              <a:rPr lang="en-AU" sz="2800" dirty="0" smtClean="0">
                <a:cs typeface="Arial" pitchFamily="34" charset="0"/>
              </a:rPr>
              <a:t>	-	did they make informed decisions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AU" sz="2800" dirty="0" smtClean="0"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AU" sz="2800" dirty="0" smtClean="0">
                <a:cs typeface="Arial" pitchFamily="34" charset="0"/>
              </a:rPr>
              <a:t>What changes do people attribute to the service?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800" dirty="0" smtClean="0"/>
              <a:t>Gather opinions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01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Did we deliver the service according to our intended quality?</a:t>
            </a:r>
          </a:p>
          <a:p>
            <a:endParaRPr lang="en-AU" dirty="0" smtClean="0"/>
          </a:p>
          <a:p>
            <a:r>
              <a:rPr lang="en-AU" dirty="0" smtClean="0"/>
              <a:t>What were the features when it:</a:t>
            </a:r>
          </a:p>
          <a:p>
            <a:pPr lvl="1"/>
            <a:r>
              <a:rPr lang="en-AU" dirty="0" smtClean="0"/>
              <a:t>Worked well</a:t>
            </a:r>
          </a:p>
          <a:p>
            <a:pPr lvl="1"/>
            <a:r>
              <a:rPr lang="en-AU" dirty="0" smtClean="0"/>
              <a:t>Didn’t work well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Did the systems and processes support the delivery of a quality service? 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Also need to know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Know what the outcome should look like</a:t>
            </a:r>
          </a:p>
          <a:p>
            <a:endParaRPr lang="en-AU" dirty="0" smtClean="0"/>
          </a:p>
          <a:p>
            <a:r>
              <a:rPr lang="en-AU" dirty="0" smtClean="0"/>
              <a:t>Know what service you are providing to get there</a:t>
            </a:r>
          </a:p>
          <a:p>
            <a:endParaRPr lang="en-AU" dirty="0" smtClean="0"/>
          </a:p>
          <a:p>
            <a:r>
              <a:rPr lang="en-AU" dirty="0" smtClean="0"/>
              <a:t>Use available data and fill in the gaps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www.communityinfo.org.au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98638" indent="-1689100">
              <a:buNone/>
            </a:pPr>
            <a:r>
              <a:rPr lang="en-AU" sz="2400" b="1" dirty="0" smtClean="0"/>
              <a:t>Problem </a:t>
            </a:r>
            <a:r>
              <a:rPr lang="en-AU" sz="2400" i="1" dirty="0" smtClean="0"/>
              <a:t>- 	</a:t>
            </a:r>
            <a:r>
              <a:rPr lang="en-AU" sz="2400" dirty="0" smtClean="0"/>
              <a:t>vulnerable people can’t get legal advice when they need it.    </a:t>
            </a:r>
          </a:p>
          <a:p>
            <a:pPr>
              <a:buNone/>
            </a:pPr>
            <a:endParaRPr lang="en-AU" sz="2400" i="1" dirty="0" smtClean="0"/>
          </a:p>
          <a:p>
            <a:pPr marL="1798638" indent="-1689100">
              <a:buNone/>
            </a:pPr>
            <a:r>
              <a:rPr lang="en-AU" sz="2400" b="1" dirty="0" smtClean="0"/>
              <a:t>Solution -	</a:t>
            </a:r>
            <a:r>
              <a:rPr lang="en-AU" sz="2400" dirty="0" smtClean="0"/>
              <a:t>“equitable </a:t>
            </a:r>
            <a:r>
              <a:rPr lang="en-AU" sz="2400" dirty="0"/>
              <a:t>access to the legal system and justice, and the equal protection of human </a:t>
            </a:r>
            <a:r>
              <a:rPr lang="en-AU" sz="2400" dirty="0" smtClean="0"/>
              <a:t>rights”  (NACLC)</a:t>
            </a:r>
          </a:p>
          <a:p>
            <a:pPr>
              <a:buNone/>
            </a:pPr>
            <a:endParaRPr lang="en-AU" sz="2400" b="1" dirty="0" smtClean="0"/>
          </a:p>
          <a:p>
            <a:pPr>
              <a:buNone/>
            </a:pPr>
            <a:r>
              <a:rPr lang="en-AU" sz="2400" b="1" dirty="0" smtClean="0"/>
              <a:t>If it works well, </a:t>
            </a:r>
            <a:endParaRPr lang="en-AU" sz="2400" b="1" dirty="0"/>
          </a:p>
          <a:p>
            <a:r>
              <a:rPr lang="en-AU" sz="2400" dirty="0" smtClean="0"/>
              <a:t>Vulnerable  people in our community get justice - get heard, understand the case against them and reason for decisions, and can make informed decisions.</a:t>
            </a:r>
          </a:p>
          <a:p>
            <a:endParaRPr lang="en-AU" sz="2400" i="1" dirty="0"/>
          </a:p>
          <a:p>
            <a:r>
              <a:rPr lang="en-AU" sz="2400" i="1" dirty="0" smtClean="0"/>
              <a:t>Where does change stop and start?  </a:t>
            </a:r>
            <a:endParaRPr lang="en-AU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change we want to see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Where does it start and stop?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109728" indent="0">
              <a:buNone/>
            </a:pPr>
            <a:r>
              <a:rPr lang="en-AU" sz="2800" dirty="0"/>
              <a:t>A = gets a fair go</a:t>
            </a:r>
          </a:p>
          <a:p>
            <a:pPr marL="109728" indent="0">
              <a:buNone/>
            </a:pPr>
            <a:r>
              <a:rPr lang="en-AU" sz="2800" dirty="0"/>
              <a:t>B = gets justice (heard, equal access, make informed decisions)</a:t>
            </a:r>
          </a:p>
          <a:p>
            <a:pPr marL="109728" indent="0">
              <a:buNone/>
            </a:pPr>
            <a:r>
              <a:rPr lang="en-AU" sz="2800" dirty="0"/>
              <a:t>C = gets a fair legal outcome</a:t>
            </a:r>
          </a:p>
          <a:p>
            <a:pPr marL="109728" indent="0">
              <a:buNone/>
            </a:pPr>
            <a:r>
              <a:rPr lang="en-AU" sz="2800" dirty="0"/>
              <a:t>D = avoids a bigger legal </a:t>
            </a:r>
            <a:r>
              <a:rPr lang="en-AU" sz="2800" dirty="0" smtClean="0"/>
              <a:t>problem</a:t>
            </a:r>
          </a:p>
          <a:p>
            <a:pPr marL="109728" indent="0">
              <a:buNone/>
            </a:pPr>
            <a:r>
              <a:rPr lang="en-AU" sz="2800" dirty="0" smtClean="0"/>
              <a:t>E = has </a:t>
            </a:r>
            <a:r>
              <a:rPr lang="en-AU" sz="2800" dirty="0"/>
              <a:t>reduced impact on their wellbeing (costs, penalties, access to food, shelter, family and friends)</a:t>
            </a:r>
          </a:p>
          <a:p>
            <a:pPr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4" name="Picture 3" descr="sees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585" y="5481646"/>
            <a:ext cx="2170476" cy="1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access to free legal advice, information and assistance </a:t>
            </a:r>
          </a:p>
          <a:p>
            <a:r>
              <a:rPr lang="en-AU" dirty="0" smtClean="0"/>
              <a:t>systems advocacy</a:t>
            </a:r>
          </a:p>
          <a:p>
            <a:pPr lvl="0"/>
            <a:r>
              <a:rPr lang="en-AU" dirty="0" smtClean="0"/>
              <a:t>increasing community awareness of the law</a:t>
            </a:r>
          </a:p>
          <a:p>
            <a:pPr lvl="0"/>
            <a:r>
              <a:rPr lang="en-AU" dirty="0" smtClean="0"/>
              <a:t>plain-English publications</a:t>
            </a:r>
          </a:p>
          <a:p>
            <a:pPr lvl="0"/>
            <a:r>
              <a:rPr lang="en-AU" dirty="0" smtClean="0"/>
              <a:t>working to change unfair laws.</a:t>
            </a:r>
          </a:p>
          <a:p>
            <a:endParaRPr lang="en-AU" dirty="0" smtClean="0"/>
          </a:p>
          <a:p>
            <a:pPr>
              <a:buNone/>
            </a:pPr>
            <a:r>
              <a:rPr lang="en-AU" i="1" dirty="0" smtClean="0"/>
              <a:t>Features</a:t>
            </a:r>
          </a:p>
          <a:p>
            <a:r>
              <a:rPr lang="en-AU" dirty="0" smtClean="0"/>
              <a:t>which is professional, non-discriminatory and timely</a:t>
            </a:r>
          </a:p>
          <a:p>
            <a:pPr>
              <a:buNone/>
            </a:pPr>
            <a:endParaRPr lang="en-AU" dirty="0" smtClean="0"/>
          </a:p>
          <a:p>
            <a:pPr marL="90488" indent="19050">
              <a:buNone/>
            </a:pPr>
            <a:r>
              <a:rPr lang="en-AU" dirty="0" smtClean="0"/>
              <a:t>People with disability must positively and actively be accorded worth, dignity, meaning and purpose through being included in and with their community</a:t>
            </a:r>
            <a:endParaRPr lang="en-AU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we doing to get there?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dirty="0" smtClean="0"/>
              <a:t>Activity Profile for </a:t>
            </a:r>
            <a:r>
              <a:rPr lang="en-AU" dirty="0" err="1" smtClean="0"/>
              <a:t>CLCs</a:t>
            </a:r>
            <a:r>
              <a:rPr lang="en-AU" dirty="0" smtClean="0"/>
              <a:t> in 2012/13</a:t>
            </a:r>
          </a:p>
          <a:p>
            <a:r>
              <a:rPr lang="en-AU" b="1" dirty="0" smtClean="0"/>
              <a:t>total number of clients assisted</a:t>
            </a:r>
            <a:r>
              <a:rPr lang="en-AU" dirty="0" smtClean="0"/>
              <a:t>: 211,896</a:t>
            </a:r>
          </a:p>
          <a:p>
            <a:r>
              <a:rPr lang="en-AU" b="1" dirty="0" smtClean="0"/>
              <a:t>total advices provided</a:t>
            </a:r>
            <a:r>
              <a:rPr lang="en-AU" dirty="0" smtClean="0"/>
              <a:t>: 248,970</a:t>
            </a:r>
          </a:p>
          <a:p>
            <a:r>
              <a:rPr lang="en-AU" b="1" dirty="0" smtClean="0"/>
              <a:t>total active cases: </a:t>
            </a:r>
            <a:r>
              <a:rPr lang="en-AU" dirty="0" smtClean="0"/>
              <a:t>76,142</a:t>
            </a:r>
          </a:p>
          <a:p>
            <a:r>
              <a:rPr lang="en-AU" b="1" dirty="0" smtClean="0"/>
              <a:t>cases opened: </a:t>
            </a:r>
            <a:r>
              <a:rPr lang="en-AU" dirty="0" smtClean="0"/>
              <a:t>51,773</a:t>
            </a:r>
          </a:p>
          <a:p>
            <a:r>
              <a:rPr lang="en-AU" b="1" dirty="0" smtClean="0"/>
              <a:t>cases closed: </a:t>
            </a:r>
            <a:r>
              <a:rPr lang="en-AU" dirty="0" smtClean="0"/>
              <a:t>51,220</a:t>
            </a:r>
          </a:p>
          <a:p>
            <a:endParaRPr lang="en-AU" dirty="0" smtClean="0"/>
          </a:p>
          <a:p>
            <a:r>
              <a:rPr lang="en-AU" dirty="0" smtClean="0"/>
              <a:t>What else do we want to know about the services?</a:t>
            </a:r>
          </a:p>
          <a:p>
            <a:pPr lvl="1">
              <a:buNone/>
            </a:pPr>
            <a:r>
              <a:rPr lang="en-AU" dirty="0" smtClean="0"/>
              <a:t>-  did we get the right clients</a:t>
            </a:r>
          </a:p>
          <a:p>
            <a:pPr lvl="1">
              <a:buFontTx/>
              <a:buChar char="-"/>
            </a:pPr>
            <a:r>
              <a:rPr lang="en-AU" dirty="0" smtClean="0"/>
              <a:t> did we provide the right advice</a:t>
            </a:r>
          </a:p>
          <a:p>
            <a:pPr lvl="1">
              <a:buFontTx/>
              <a:buChar char="-"/>
            </a:pPr>
            <a:r>
              <a:rPr lang="en-AU" dirty="0" smtClean="0"/>
              <a:t> did we provide enough service	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Measuring activity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29132"/>
            <a:ext cx="2114536" cy="157163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AU" sz="2100" dirty="0" smtClean="0"/>
              <a:t>Sound business systems and processes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Program logic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43108" y="2857496"/>
            <a:ext cx="2114536" cy="15716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A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legal information and support for vulnerable people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6248" y="1285860"/>
            <a:ext cx="2114536" cy="1571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A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Vulnerable people get heard, equal</a:t>
            </a:r>
            <a:r>
              <a:rPr kumimoji="0" lang="en-A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access, make decisions</a:t>
            </a:r>
            <a:endParaRPr kumimoji="0" lang="en-A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29388" y="0"/>
            <a:ext cx="1928826" cy="1285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A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Fair and just society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A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 rot="20163259">
            <a:off x="702174" y="3911168"/>
            <a:ext cx="1000132" cy="152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 rot="20163259">
            <a:off x="3059628" y="2410970"/>
            <a:ext cx="1000132" cy="152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ight Arrow 8"/>
          <p:cNvSpPr/>
          <p:nvPr/>
        </p:nvSpPr>
        <p:spPr>
          <a:xfrm rot="20163259">
            <a:off x="5345643" y="910773"/>
            <a:ext cx="1000132" cy="152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 rot="9363082">
            <a:off x="2345249" y="4911300"/>
            <a:ext cx="1000132" cy="152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Arrow 10"/>
          <p:cNvSpPr/>
          <p:nvPr/>
        </p:nvSpPr>
        <p:spPr>
          <a:xfrm rot="9363082">
            <a:off x="4345505" y="3196812"/>
            <a:ext cx="1000132" cy="152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ight Arrow 11"/>
          <p:cNvSpPr/>
          <p:nvPr/>
        </p:nvSpPr>
        <p:spPr>
          <a:xfrm rot="9363082">
            <a:off x="6488644" y="1553737"/>
            <a:ext cx="1000132" cy="152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858280" cy="428628"/>
          </a:xfrm>
        </p:spPr>
        <p:txBody>
          <a:bodyPr>
            <a:noAutofit/>
          </a:bodyPr>
          <a:lstStyle/>
          <a:p>
            <a:r>
              <a:rPr lang="en-AU" sz="2800" b="1" dirty="0" smtClean="0">
                <a:cs typeface="Arial" pitchFamily="34" charset="0"/>
              </a:rPr>
              <a:t>Step 1: Identify </a:t>
            </a:r>
            <a:r>
              <a:rPr lang="en-AU" sz="2800" dirty="0" smtClean="0">
                <a:cs typeface="Arial" pitchFamily="34" charset="0"/>
              </a:rPr>
              <a:t>the</a:t>
            </a:r>
            <a:r>
              <a:rPr lang="en-AU" sz="2800" b="1" dirty="0" smtClean="0">
                <a:cs typeface="Arial" pitchFamily="34" charset="0"/>
              </a:rPr>
              <a:t> data you have internally</a:t>
            </a:r>
            <a:endParaRPr lang="en-AU" sz="2800" b="1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3214686"/>
            <a:ext cx="7758138" cy="2643206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+mj-lt"/>
                <a:cs typeface="Arial" pitchFamily="34" charset="0"/>
              </a:rPr>
              <a:t>Subject of the data</a:t>
            </a:r>
          </a:p>
          <a:p>
            <a:r>
              <a:rPr lang="en-AU" sz="2400" dirty="0" smtClean="0">
                <a:latin typeface="+mj-lt"/>
                <a:cs typeface="Arial" pitchFamily="34" charset="0"/>
              </a:rPr>
              <a:t>Items in the data</a:t>
            </a:r>
          </a:p>
          <a:p>
            <a:r>
              <a:rPr lang="en-AU" sz="2400" dirty="0" smtClean="0">
                <a:latin typeface="+mj-lt"/>
                <a:cs typeface="Arial" pitchFamily="34" charset="0"/>
              </a:rPr>
              <a:t>Storage/ form of the data</a:t>
            </a:r>
          </a:p>
          <a:p>
            <a:r>
              <a:rPr lang="en-AU" sz="2400" dirty="0" smtClean="0">
                <a:latin typeface="+mj-lt"/>
                <a:cs typeface="Arial" pitchFamily="34" charset="0"/>
              </a:rPr>
              <a:t>Use of the data</a:t>
            </a:r>
          </a:p>
          <a:p>
            <a:r>
              <a:rPr lang="en-AU" sz="2400" dirty="0" smtClean="0">
                <a:latin typeface="+mj-lt"/>
                <a:cs typeface="Arial" pitchFamily="34" charset="0"/>
              </a:rPr>
              <a:t>Quality of the data </a:t>
            </a:r>
            <a:endParaRPr lang="en-AU" sz="2400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85728"/>
            <a:ext cx="8286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AU" sz="41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Know what data we need and where to get it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b="0" dirty="0" smtClean="0"/>
              <a:t>Step 2: Improve your data quality </a:t>
            </a:r>
            <a:endParaRPr lang="en-AU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pPr marL="2243138" indent="-2133600">
              <a:buNone/>
            </a:pPr>
            <a:r>
              <a:rPr lang="en-AU" dirty="0" smtClean="0"/>
              <a:t>Consistency:	</a:t>
            </a:r>
            <a:r>
              <a:rPr lang="en-AU" sz="2400" dirty="0" smtClean="0"/>
              <a:t>definitions of terms, standards, training, built-in protocols</a:t>
            </a:r>
          </a:p>
          <a:p>
            <a:pPr marL="2243138" indent="-2133600">
              <a:buNone/>
            </a:pPr>
            <a:r>
              <a:rPr lang="en-AU" dirty="0" smtClean="0"/>
              <a:t>Currency:	</a:t>
            </a:r>
            <a:r>
              <a:rPr lang="en-AU" sz="2400" dirty="0" smtClean="0"/>
              <a:t>up-to-date, validated</a:t>
            </a:r>
          </a:p>
          <a:p>
            <a:pPr marL="2243138" indent="-2133600">
              <a:buNone/>
            </a:pPr>
            <a:r>
              <a:rPr lang="en-AU" dirty="0" smtClean="0"/>
              <a:t>Accuracy:	verified - </a:t>
            </a:r>
            <a:r>
              <a:rPr lang="en-AU" sz="2400" dirty="0" smtClean="0"/>
              <a:t>reported back to owners</a:t>
            </a:r>
          </a:p>
          <a:p>
            <a:pPr marL="2243138" indent="-2133600">
              <a:buNone/>
            </a:pPr>
            <a:endParaRPr lang="en-AU" sz="2400" dirty="0" smtClean="0"/>
          </a:p>
          <a:p>
            <a:pPr>
              <a:buNone/>
            </a:pPr>
            <a:r>
              <a:rPr lang="en-AU" dirty="0" smtClean="0"/>
              <a:t>Linked to critical consequences:</a:t>
            </a:r>
          </a:p>
          <a:p>
            <a:pPr marL="2155825" indent="-2046288">
              <a:buNone/>
              <a:tabLst>
                <a:tab pos="2243138" algn="l"/>
                <a:tab pos="3679825" algn="l"/>
              </a:tabLst>
            </a:pPr>
            <a:r>
              <a:rPr lang="en-AU" dirty="0" smtClean="0"/>
              <a:t>		</a:t>
            </a:r>
            <a:r>
              <a:rPr lang="en-AU" sz="2400" dirty="0" smtClean="0"/>
              <a:t>eg payroll, bonuses</a:t>
            </a:r>
          </a:p>
          <a:p>
            <a:endParaRPr lang="en-AU" dirty="0" smtClean="0"/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1067</TotalTime>
  <Words>1179</Words>
  <Application>Microsoft Office PowerPoint</Application>
  <PresentationFormat>On-screen Show (4:3)</PresentationFormat>
  <Paragraphs>286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Lucida Sans Unicode</vt:lpstr>
      <vt:lpstr>Symbol</vt:lpstr>
      <vt:lpstr>Verdana</vt:lpstr>
      <vt:lpstr>Wingdings 2</vt:lpstr>
      <vt:lpstr>Wingdings 3</vt:lpstr>
      <vt:lpstr>Concourse</vt:lpstr>
      <vt:lpstr>Are we making the change we want? How do we know? How do we show?</vt:lpstr>
      <vt:lpstr>The evaluation checklist </vt:lpstr>
      <vt:lpstr>The change we want to see</vt:lpstr>
      <vt:lpstr>Where does it start and stop?</vt:lpstr>
      <vt:lpstr>What are we doing to get there?</vt:lpstr>
      <vt:lpstr>Measuring activity</vt:lpstr>
      <vt:lpstr>Program logic</vt:lpstr>
      <vt:lpstr>Step 1: Identify the data you have internally</vt:lpstr>
      <vt:lpstr>Step 2: Improve your data quality </vt:lpstr>
      <vt:lpstr>PowerPoint Presentation</vt:lpstr>
      <vt:lpstr>Service Linker: Data collected and shared </vt:lpstr>
      <vt:lpstr>Primary purpose of the data: Client </vt:lpstr>
      <vt:lpstr>Secondary purpose: Program</vt:lpstr>
      <vt:lpstr>Secondary purpose: Organisation</vt:lpstr>
      <vt:lpstr>Step 4 – Visualize your data</vt:lpstr>
      <vt:lpstr>PowerPoint Presentation</vt:lpstr>
      <vt:lpstr>PowerPoint Presentation</vt:lpstr>
      <vt:lpstr>Step 5: Use external data</vt:lpstr>
      <vt:lpstr>Take care with external data</vt:lpstr>
      <vt:lpstr>Step 6: Gather the missing data</vt:lpstr>
      <vt:lpstr>Change in behaviour</vt:lpstr>
      <vt:lpstr>Other impacts of legal help</vt:lpstr>
      <vt:lpstr>PowerPoint Presentation</vt:lpstr>
      <vt:lpstr>Also need to know</vt:lpstr>
      <vt:lpstr>Summary</vt:lpstr>
      <vt:lpstr>Tools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making the change we want?</dc:title>
  <dc:creator>Marion</dc:creator>
  <cp:lastModifiedBy>ASUS</cp:lastModifiedBy>
  <cp:revision>47</cp:revision>
  <dcterms:created xsi:type="dcterms:W3CDTF">2014-03-17T10:13:04Z</dcterms:created>
  <dcterms:modified xsi:type="dcterms:W3CDTF">2014-04-03T05:16:33Z</dcterms:modified>
</cp:coreProperties>
</file>